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Fjalla One"/>
      <p:regular r:id="rId39"/>
    </p:embeddedFont>
    <p:embeddedFont>
      <p:font typeface="Barlow Semi Condensed Medium"/>
      <p:regular r:id="rId40"/>
      <p:bold r:id="rId41"/>
      <p:italic r:id="rId42"/>
      <p:boldItalic r:id="rId43"/>
    </p:embeddedFont>
    <p:embeddedFont>
      <p:font typeface="Barlow Semi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Medium-regular.fntdata"/><Relationship Id="rId20" Type="http://schemas.openxmlformats.org/officeDocument/2006/relationships/slide" Target="slides/slide16.xml"/><Relationship Id="rId42" Type="http://schemas.openxmlformats.org/officeDocument/2006/relationships/font" Target="fonts/BarlowSemiCondensedMedium-italic.fntdata"/><Relationship Id="rId41" Type="http://schemas.openxmlformats.org/officeDocument/2006/relationships/font" Target="fonts/BarlowSemiCondensedMedium-bold.fntdata"/><Relationship Id="rId22" Type="http://schemas.openxmlformats.org/officeDocument/2006/relationships/slide" Target="slides/slide18.xml"/><Relationship Id="rId44" Type="http://schemas.openxmlformats.org/officeDocument/2006/relationships/font" Target="fonts/BarlowSemiCondensed-regular.fntdata"/><Relationship Id="rId21" Type="http://schemas.openxmlformats.org/officeDocument/2006/relationships/slide" Target="slides/slide17.xml"/><Relationship Id="rId43" Type="http://schemas.openxmlformats.org/officeDocument/2006/relationships/font" Target="fonts/BarlowSemiCondensedMedium-boldItalic.fntdata"/><Relationship Id="rId24" Type="http://schemas.openxmlformats.org/officeDocument/2006/relationships/slide" Target="slides/slide20.xml"/><Relationship Id="rId46" Type="http://schemas.openxmlformats.org/officeDocument/2006/relationships/font" Target="fonts/BarlowSemiCondensed-italic.fntdata"/><Relationship Id="rId23" Type="http://schemas.openxmlformats.org/officeDocument/2006/relationships/slide" Target="slides/slide19.xml"/><Relationship Id="rId45" Type="http://schemas.openxmlformats.org/officeDocument/2006/relationships/font" Target="fonts/BarlowSemiCondense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BarlowSemiCondense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FjallaOne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234a0ecd6b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0" name="Google Shape;1420;g2234a0ecd6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9" name="Google Shape;14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5" name="Google Shape;14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6" name="Google Shape;14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09672710e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4" name="Google Shape;1474;g20967271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2" name="Google Shape;14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0" name="Google Shape;14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2" name="Google Shape;15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9" name="Google Shape;152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0987dcc66b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1" name="Google Shape;1541;g20987dcc66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2234a0ecd6b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4" name="Google Shape;1554;g2234a0ecd6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234a0ecd6b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7" name="Google Shape;1567;g2234a0ecd6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234a0ecd6b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3" name="Google Shape;1593;g2234a0ecd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234a0ecd6b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6" name="Google Shape;1606;g2234a0ecd6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34a0ecd6b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1" name="Google Shape;1621;g2234a0ecd6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4" name="Google Shape;163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234a0ecd6b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2" name="Google Shape;1642;g2234a0ecd6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20987dcc66b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9" name="Google Shape;1659;g20987dcc66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0987dcc66b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7" name="Google Shape;1667;g20987dcc66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5" name="Google Shape;167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3" name="Google Shape;168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9" name="Google Shape;16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1" name="Google Shape;13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4" name="Google Shape;13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2" name="Google Shape;14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11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97" name="Google Shape;397;p11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8" name="Google Shape;398;p11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99" name="Google Shape;399;p11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00" name="Google Shape;400;p11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01" name="Google Shape;401;p11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02" name="Google Shape;402;p11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03" name="Google Shape;403;p11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04" name="Google Shape;404;p11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05" name="Google Shape;405;p11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06" name="Google Shape;406;p11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07" name="Google Shape;407;p11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08" name="Google Shape;408;p11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11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11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11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2" name="Google Shape;412;p11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413" name="Google Shape;413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11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420" name="Google Shape;420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11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425" name="Google Shape;425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11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430" name="Google Shape;430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1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437" name="Google Shape;437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0" name="Google Shape;440;p11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p11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11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3" name="Google Shape;443;p11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444" name="Google Shape;444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p11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451" name="Google Shape;451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11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456" name="Google Shape;456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11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1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1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1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1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467" name="Google Shape;467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11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471" name="Google Shape;471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2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476" name="Google Shape;476;p12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12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12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9" name="Google Shape;479;p12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80" name="Google Shape;480;p1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12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87" name="Google Shape;487;p1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12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2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2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2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2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2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p12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98" name="Google Shape;498;p1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12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02" name="Google Shape;502;p1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12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06" name="Google Shape;506;p1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9" name="Google Shape;509;p12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12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1" name="Google Shape;511;p12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12" name="Google Shape;512;p1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12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19" name="Google Shape;519;p1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12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24" name="Google Shape;524;p1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12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29" name="Google Shape;529;p1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12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33" name="Google Shape;533;p1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13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538" name="Google Shape;538;p13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13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41" name="Google Shape;541;p13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42" name="Google Shape;542;p13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13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13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13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46" name="Google Shape;546;p13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47" name="Google Shape;547;p1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" name="Google Shape;553;p13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54" name="Google Shape;554;p1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8" name="Google Shape;558;p13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59" name="Google Shape;559;p1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" name="Google Shape;563;p13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64" name="Google Shape;564;p13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0" name="Google Shape;570;p13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571" name="Google Shape;571;p1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74" name="Google Shape;574;p13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5" name="Google Shape;575;p13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6" name="Google Shape;576;p13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77" name="Google Shape;577;p13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578" name="Google Shape;578;p1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4" name="Google Shape;584;p13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585" name="Google Shape;585;p1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9" name="Google Shape;589;p13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590" name="Google Shape;590;p1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4" name="Google Shape;594;p13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0" name="Google Shape;600;p13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01" name="Google Shape;601;p1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4" name="Google Shape;604;p13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05" name="Google Shape;605;p1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8" name="Google Shape;608;p13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4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1" name="Google Shape;611;p14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12" name="Google Shape;612;p14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p14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4" name="Google Shape;614;p14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5" name="Google Shape;615;p14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616" name="Google Shape;616;p1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14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623" name="Google Shape;623;p1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14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4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4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4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4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4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3" name="Google Shape;633;p14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634" name="Google Shape;634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14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638" name="Google Shape;638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14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642" name="Google Shape;642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45" name="Google Shape;645;p14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14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47" name="Google Shape;647;p14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648" name="Google Shape;648;p1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p14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655" name="Google Shape;655;p1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p14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660" name="Google Shape;660;p1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" name="Google Shape;664;p14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665" name="Google Shape;665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p14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669" name="Google Shape;669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16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5" name="Google Shape;675;p16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6" name="Google Shape;676;p16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7" name="Google Shape;677;p16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8" name="Google Shape;678;p16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679" name="Google Shape;679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16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686" name="Google Shape;68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16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691" name="Google Shape;691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16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696" name="Google Shape;696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16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703" name="Google Shape;703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06" name="Google Shape;706;p16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16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16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9" name="Google Shape;709;p16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710" name="Google Shape;71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p16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717" name="Google Shape;71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16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722" name="Google Shape;72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16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6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6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6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6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6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2" name="Google Shape;732;p16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733" name="Google Shape;733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6" name="Google Shape;736;p16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737" name="Google Shape;73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p16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741" name="Google Shape;74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17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746" name="Google Shape;746;p17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7" name="Google Shape;747;p17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48" name="Google Shape;748;p17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749" name="Google Shape;749;p1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1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3" name="Google Shape;753;p17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754" name="Google Shape;754;p1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1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8" name="Google Shape;758;p17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759" name="Google Shape;759;p1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1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1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1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1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1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18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7" name="Google Shape;767;p18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68" name="Google Shape;768;p18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69" name="Google Shape;769;p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5" name="Google Shape;775;p18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776" name="Google Shape;776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18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781" name="Google Shape;781;p1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85" name="Google Shape;785;p18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86" name="Google Shape;786;p18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87" name="Google Shape;787;p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18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94" name="Google Shape;794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8" name="Google Shape;798;p18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799" name="Google Shape;799;p1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1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18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04" name="Google Shape;804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7" name="Google Shape;807;p18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808" name="Google Shape;808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1" name="Google Shape;811;p18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812" name="Google Shape;812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" name="Google Shape;815;p18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816" name="Google Shape;816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9" name="Google Shape;819;p18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0" name="Google Shape;820;p18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1" name="Google Shape;821;p18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1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827" name="Google Shape;827;p1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8" name="Google Shape;828;p19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9" name="Google Shape;829;p1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0" name="Google Shape;830;p1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31" name="Google Shape;831;p1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832" name="Google Shape;832;p1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1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1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1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1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839" name="Google Shape;839;p1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1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1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3" name="Google Shape;843;p1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844" name="Google Shape;844;p1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1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1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1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8" name="Google Shape;848;p1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849" name="Google Shape;849;p1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1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1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1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1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1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5" name="Google Shape;855;p1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856" name="Google Shape;856;p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59" name="Google Shape;859;p1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0" name="Google Shape;860;p1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1" name="Google Shape;861;p1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2" name="Google Shape;862;p1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863" name="Google Shape;863;p1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1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1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1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1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9" name="Google Shape;869;p1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870" name="Google Shape;870;p1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1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1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1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4" name="Google Shape;874;p1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875" name="Google Shape;875;p1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1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1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19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5" name="Google Shape;885;p1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886" name="Google Shape;886;p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9" name="Google Shape;889;p1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890" name="Google Shape;890;p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6" name="Google Shape;46;p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" name="Google Shape;48;p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49" name="Google Shape;49;p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54" name="Google Shape;54;p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2" name="Google Shape;62;p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3" name="Google Shape;63;p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0" name="Google Shape;70;p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" name="Google Shape;75;p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0" name="Google Shape;80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" name="Google Shape;84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0" name="Google Shape;90;p4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" name="Google Shape;91;p4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2" name="Google Shape;92;p4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3" name="Google Shape;93;p4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4" name="Google Shape;94;p4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5" name="Google Shape;95;p4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6" name="Google Shape;96;p4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7" name="Google Shape;97;p4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4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4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4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03" name="Google Shape;103;p5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04" name="Google Shape;104;p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5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" name="Google Shape;108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09" name="Google Shape;109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0" name="Google Shape;110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8" name="Google Shape;128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" name="Google Shape;150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6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70" name="Google Shape;170;p6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71" name="Google Shape;171;p6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72" name="Google Shape;172;p6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3" name="Google Shape;173;p6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4" name="Google Shape;174;p6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75" name="Google Shape;175;p6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176" name="Google Shape;176;p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8" name="Google Shape;178;p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79" name="Google Shape;179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84" name="Google Shape;18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7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8" name="Google Shape;198;p7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9" name="Google Shape;199;p7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0" name="Google Shape;200;p7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1" name="Google Shape;201;p7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2" name="Google Shape;202;p7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3" name="Google Shape;203;p7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4" name="Google Shape;204;p7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05" name="Google Shape;205;p7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7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7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8" name="Google Shape;208;p7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09" name="Google Shape;20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14" name="Google Shape;214;p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7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21" name="Google Shape;221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4" name="Google Shape;224;p7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5" name="Google Shape;225;p7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26" name="Google Shape;226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7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33" name="Google Shape;233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7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38" name="Google Shape;2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3" name="Google Shape;243;p8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4" name="Google Shape;244;p8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45" name="Google Shape;245;p8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6" name="Google Shape;246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2" name="Google Shape;252;p8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3" name="Google Shape;253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2" name="Google Shape;262;p8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3" name="Google Shape;263;p8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4" name="Google Shape;264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8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1" name="Google Shape;271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" name="Google Shape;275;p8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6" name="Google Shape;276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" name="Google Shape;280;p8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1" name="Google Shape;28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4" name="Google Shape;284;p8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5" name="Google Shape;28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" name="Google Shape;288;p8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8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3" name="Google Shape;293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6" name="Google Shape;296;p8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8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8" name="Google Shape;298;p8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04" name="Google Shape;304;p9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9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6" name="Google Shape;306;p9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307" name="Google Shape;307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9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312" name="Google Shape;312;p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8" name="Google Shape;318;p9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9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0" name="Google Shape;320;p9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321" name="Google Shape;321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9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328" name="Google Shape;328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9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333" name="Google Shape;333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38" name="Google Shape;33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9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342" name="Google Shape;342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1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10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48" name="Google Shape;348;p10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9" name="Google Shape;349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350" name="Google Shape;350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355" name="Google Shape;355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1" name="Google Shape;361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3" name="Google Shape;363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364" name="Google Shape;364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371" name="Google Shape;371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376" name="Google Shape;376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81" name="Google Shape;38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385" name="Google Shape;385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10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89" name="Google Shape;389;p10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90" name="Google Shape;390;p10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91" name="Google Shape;391;p10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10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3" name="Google Shape;393;p10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sana.com/guide/help/tasks/understanding-tasks#gl-collaborato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atlassian.com/agile/project-management" TargetMode="External"/><Relationship Id="rId4" Type="http://schemas.openxmlformats.org/officeDocument/2006/relationships/hyperlink" Target="http://www.atlassian.com/software/jira" TargetMode="External"/><Relationship Id="rId5" Type="http://schemas.openxmlformats.org/officeDocument/2006/relationships/hyperlink" Target="http://www.basecamp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20"/>
          <p:cNvGrpSpPr/>
          <p:nvPr/>
        </p:nvGrpSpPr>
        <p:grpSpPr>
          <a:xfrm>
            <a:off x="213758" y="947396"/>
            <a:ext cx="5343540" cy="4183680"/>
            <a:chOff x="469775" y="238125"/>
            <a:chExt cx="6679425" cy="5229600"/>
          </a:xfrm>
        </p:grpSpPr>
        <p:sp>
          <p:nvSpPr>
            <p:cNvPr id="898" name="Google Shape;898;p20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1" name="Google Shape;1091;p20"/>
          <p:cNvSpPr txBox="1"/>
          <p:nvPr>
            <p:ph type="ctrTitle"/>
          </p:nvPr>
        </p:nvSpPr>
        <p:spPr>
          <a:xfrm>
            <a:off x="5508350" y="2765446"/>
            <a:ext cx="3303194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200">
                <a:solidFill>
                  <a:srgbClr val="1C9FF9"/>
                </a:solidFill>
              </a:rPr>
              <a:t>Agile </a:t>
            </a:r>
            <a:r>
              <a:rPr lang="en-US" sz="3200">
                <a:solidFill>
                  <a:srgbClr val="1C9FF9"/>
                </a:solidFill>
              </a:rPr>
              <a:t>Project Management Software</a:t>
            </a:r>
            <a:endParaRPr sz="3200">
              <a:solidFill>
                <a:srgbClr val="1C9FF9"/>
              </a:solidFill>
            </a:endParaRPr>
          </a:p>
        </p:txBody>
      </p:sp>
      <p:sp>
        <p:nvSpPr>
          <p:cNvPr id="1092" name="Google Shape;1092;p20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1093" name="Google Shape;10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9384" y="1904003"/>
            <a:ext cx="2091918" cy="80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9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Project Feature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23" name="Google Shape;1423;p29"/>
          <p:cNvSpPr txBox="1"/>
          <p:nvPr>
            <p:ph idx="2" type="subTitle"/>
          </p:nvPr>
        </p:nvSpPr>
        <p:spPr>
          <a:xfrm>
            <a:off x="1489971" y="1383168"/>
            <a:ext cx="22473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600">
                <a:solidFill>
                  <a:schemeClr val="dk1"/>
                </a:solidFill>
              </a:rPr>
              <a:t>Tasks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24" name="Google Shape;1424;p29"/>
          <p:cNvSpPr txBox="1"/>
          <p:nvPr>
            <p:ph idx="4" type="subTitle"/>
          </p:nvPr>
        </p:nvSpPr>
        <p:spPr>
          <a:xfrm>
            <a:off x="5617130" y="1383181"/>
            <a:ext cx="2871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600"/>
              <a:t>Projects</a:t>
            </a:r>
            <a:endParaRPr sz="3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25" name="Google Shape;1425;p29"/>
          <p:cNvSpPr txBox="1"/>
          <p:nvPr>
            <p:ph idx="6" type="subTitle"/>
          </p:nvPr>
        </p:nvSpPr>
        <p:spPr>
          <a:xfrm>
            <a:off x="1453032" y="3369972"/>
            <a:ext cx="2651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6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Collaborators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426" name="Google Shape;1426;p29"/>
          <p:cNvSpPr txBox="1"/>
          <p:nvPr>
            <p:ph idx="8" type="subTitle"/>
          </p:nvPr>
        </p:nvSpPr>
        <p:spPr>
          <a:xfrm>
            <a:off x="5617114" y="3305217"/>
            <a:ext cx="3082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600"/>
              <a:t>RoadMap</a:t>
            </a:r>
            <a:endParaRPr sz="3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27" name="Google Shape;1427;p29"/>
          <p:cNvSpPr txBox="1"/>
          <p:nvPr/>
        </p:nvSpPr>
        <p:spPr>
          <a:xfrm>
            <a:off x="416525" y="1303225"/>
            <a:ext cx="9789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b="0" i="0" sz="40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28" name="Google Shape;1428;p29"/>
          <p:cNvSpPr txBox="1"/>
          <p:nvPr/>
        </p:nvSpPr>
        <p:spPr>
          <a:xfrm>
            <a:off x="316175" y="3369952"/>
            <a:ext cx="1179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b="0" i="0" sz="40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29" name="Google Shape;1429;p29"/>
          <p:cNvSpPr txBox="1"/>
          <p:nvPr/>
        </p:nvSpPr>
        <p:spPr>
          <a:xfrm>
            <a:off x="4270975" y="3369949"/>
            <a:ext cx="1179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</a:t>
            </a:r>
            <a:r>
              <a:rPr lang="en-US" sz="40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6</a:t>
            </a:r>
            <a:endParaRPr b="0" i="0" sz="40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30" name="Google Shape;1430;p29"/>
          <p:cNvSpPr txBox="1"/>
          <p:nvPr/>
        </p:nvSpPr>
        <p:spPr>
          <a:xfrm>
            <a:off x="4270975" y="1463125"/>
            <a:ext cx="1179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</a:t>
            </a:r>
            <a:r>
              <a:rPr lang="en-US" sz="40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4</a:t>
            </a:r>
            <a:endParaRPr b="0" i="0" sz="40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31" name="Google Shape;1431;p29"/>
          <p:cNvSpPr txBox="1"/>
          <p:nvPr/>
        </p:nvSpPr>
        <p:spPr>
          <a:xfrm>
            <a:off x="147016" y="4781407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1432" name="Google Shape;1432;p29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  <p:sp>
        <p:nvSpPr>
          <p:cNvPr id="1433" name="Google Shape;1433;p29"/>
          <p:cNvSpPr txBox="1"/>
          <p:nvPr/>
        </p:nvSpPr>
        <p:spPr>
          <a:xfrm>
            <a:off x="416525" y="2222125"/>
            <a:ext cx="9789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</a:t>
            </a:r>
            <a:r>
              <a:rPr lang="en-US" sz="40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2</a:t>
            </a:r>
            <a:endParaRPr b="0" i="0" sz="40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34" name="Google Shape;1434;p29"/>
          <p:cNvSpPr txBox="1"/>
          <p:nvPr>
            <p:ph idx="2" type="subTitle"/>
          </p:nvPr>
        </p:nvSpPr>
        <p:spPr>
          <a:xfrm>
            <a:off x="1489971" y="2376569"/>
            <a:ext cx="22473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600">
                <a:solidFill>
                  <a:schemeClr val="dk1"/>
                </a:solidFill>
              </a:rPr>
              <a:t>Sprint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35" name="Google Shape;1435;p29"/>
          <p:cNvSpPr txBox="1"/>
          <p:nvPr/>
        </p:nvSpPr>
        <p:spPr>
          <a:xfrm>
            <a:off x="4371325" y="2296613"/>
            <a:ext cx="9789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</a:t>
            </a:r>
            <a:r>
              <a:rPr lang="en-US" sz="40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5</a:t>
            </a:r>
            <a:endParaRPr b="0" i="0" sz="40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36" name="Google Shape;1436;p29"/>
          <p:cNvSpPr txBox="1"/>
          <p:nvPr>
            <p:ph idx="4" type="subTitle"/>
          </p:nvPr>
        </p:nvSpPr>
        <p:spPr>
          <a:xfrm>
            <a:off x="5617130" y="2344194"/>
            <a:ext cx="2871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600"/>
              <a:t>Kanban Board</a:t>
            </a:r>
            <a:endParaRPr sz="3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0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1442" name="Google Shape;1442;p30"/>
          <p:cNvSpPr txBox="1"/>
          <p:nvPr/>
        </p:nvSpPr>
        <p:spPr>
          <a:xfrm>
            <a:off x="1447278" y="1288143"/>
            <a:ext cx="6249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C9FF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Functional Requirements: </a:t>
            </a:r>
            <a:endParaRPr>
              <a:solidFill>
                <a:srgbClr val="1C9FF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manager should be able to create a project and invite team members to the project.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manager can assign tasks to anyone in the team.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Members will view their assigned tasks and update task status.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Both manager and team members should be able to prioritize the task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verification email is sent to user whenever the user registers for the first time on the system.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Users can visualize their tasks on a List or Board view.</a:t>
            </a:r>
            <a:endParaRPr/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43" name="Google Shape;1443;p30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/>
              <a:t>1</a:t>
            </a:r>
            <a:endParaRPr/>
          </a:p>
        </p:txBody>
      </p:sp>
      <p:sp>
        <p:nvSpPr>
          <p:cNvPr id="1444" name="Google Shape;1444;p30"/>
          <p:cNvSpPr txBox="1"/>
          <p:nvPr/>
        </p:nvSpPr>
        <p:spPr>
          <a:xfrm>
            <a:off x="6995005" y="4627492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1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1450" name="Google Shape;1450;p31"/>
          <p:cNvSpPr txBox="1"/>
          <p:nvPr/>
        </p:nvSpPr>
        <p:spPr>
          <a:xfrm>
            <a:off x="1447278" y="1479541"/>
            <a:ext cx="6249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C9FF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Non-Functional Requirements: </a:t>
            </a:r>
            <a:endParaRPr>
              <a:solidFill>
                <a:srgbClr val="1C9FF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Project members are not allowed to delete the project.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software should be platform-independent. So moving from one OS to another OS will not create any problems.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processing of each request should be done within 10 seconds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system must perform without failure in 95 percent of use cases during a month.</a:t>
            </a:r>
            <a:endParaRPr/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51" name="Google Shape;1451;p31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/>
              <a:t>2</a:t>
            </a:r>
            <a:endParaRPr/>
          </a:p>
        </p:txBody>
      </p:sp>
      <p:sp>
        <p:nvSpPr>
          <p:cNvPr id="1452" name="Google Shape;1452;p31"/>
          <p:cNvSpPr txBox="1"/>
          <p:nvPr/>
        </p:nvSpPr>
        <p:spPr>
          <a:xfrm>
            <a:off x="7008680" y="46214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32"/>
          <p:cNvSpPr txBox="1"/>
          <p:nvPr>
            <p:ph type="title"/>
          </p:nvPr>
        </p:nvSpPr>
        <p:spPr>
          <a:xfrm>
            <a:off x="839972" y="339551"/>
            <a:ext cx="77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 Requirements and Language Requirements</a:t>
            </a:r>
            <a:br>
              <a:rPr lang="en-US"/>
            </a:br>
            <a:endParaRPr/>
          </a:p>
        </p:txBody>
      </p:sp>
      <p:sp>
        <p:nvSpPr>
          <p:cNvPr id="1458" name="Google Shape;1458;p32"/>
          <p:cNvSpPr txBox="1"/>
          <p:nvPr/>
        </p:nvSpPr>
        <p:spPr>
          <a:xfrm>
            <a:off x="5038747" y="1176071"/>
            <a:ext cx="4710061" cy="28831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Software Requirements: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VS Code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Git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</a:t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Figma 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Any Web browser </a:t>
            </a:r>
            <a:endParaRPr/>
          </a:p>
        </p:txBody>
      </p:sp>
      <p:sp>
        <p:nvSpPr>
          <p:cNvPr id="1459" name="Google Shape;1459;p32"/>
          <p:cNvSpPr txBox="1"/>
          <p:nvPr/>
        </p:nvSpPr>
        <p:spPr>
          <a:xfrm>
            <a:off x="50387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Day 3</a:t>
            </a:r>
            <a:endParaRPr b="0" i="0" sz="1800" u="none" cap="none" strike="noStrike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460" name="Google Shape;1460;p32"/>
          <p:cNvSpPr txBox="1"/>
          <p:nvPr/>
        </p:nvSpPr>
        <p:spPr>
          <a:xfrm>
            <a:off x="991659" y="1283096"/>
            <a:ext cx="3221949" cy="4139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Language Requirements: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addition, the following technologies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we’ll use while developing the platform: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 End: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Node.js/Express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MongoDB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Redis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Docker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1270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61" name="Google Shape;1461;p32"/>
          <p:cNvSpPr txBox="1"/>
          <p:nvPr/>
        </p:nvSpPr>
        <p:spPr>
          <a:xfrm>
            <a:off x="2931460" y="2571750"/>
            <a:ext cx="25644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Front End: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Angular/</a:t>
            </a:r>
            <a:r>
              <a:rPr b="0" i="0" lang="en-US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React.js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GraphQL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62" name="Google Shape;1462;p32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/>
              <a:t>3</a:t>
            </a:r>
            <a:endParaRPr/>
          </a:p>
        </p:txBody>
      </p:sp>
      <p:sp>
        <p:nvSpPr>
          <p:cNvPr id="1463" name="Google Shape;1463;p32"/>
          <p:cNvSpPr txBox="1"/>
          <p:nvPr/>
        </p:nvSpPr>
        <p:spPr>
          <a:xfrm>
            <a:off x="7049805" y="46761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33"/>
          <p:cNvSpPr txBox="1"/>
          <p:nvPr>
            <p:ph type="title"/>
          </p:nvPr>
        </p:nvSpPr>
        <p:spPr>
          <a:xfrm>
            <a:off x="723750" y="282376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1C9FF9"/>
                </a:solidFill>
              </a:rPr>
              <a:t>Use Case Diagram</a:t>
            </a:r>
            <a:endParaRPr>
              <a:solidFill>
                <a:srgbClr val="1C9FF9"/>
              </a:solidFill>
            </a:endParaRPr>
          </a:p>
        </p:txBody>
      </p:sp>
      <p:sp>
        <p:nvSpPr>
          <p:cNvPr id="1469" name="Google Shape;1469;p33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/>
              <a:t>4</a:t>
            </a:r>
            <a:endParaRPr/>
          </a:p>
        </p:txBody>
      </p:sp>
      <p:pic>
        <p:nvPicPr>
          <p:cNvPr id="1470" name="Google Shape;14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75" y="855075"/>
            <a:ext cx="6073723" cy="40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33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4"/>
          <p:cNvSpPr txBox="1"/>
          <p:nvPr>
            <p:ph type="title"/>
          </p:nvPr>
        </p:nvSpPr>
        <p:spPr>
          <a:xfrm>
            <a:off x="723750" y="282376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1C9FF9"/>
                </a:solidFill>
              </a:rPr>
              <a:t>ER</a:t>
            </a:r>
            <a:r>
              <a:rPr lang="en-US">
                <a:solidFill>
                  <a:srgbClr val="1C9FF9"/>
                </a:solidFill>
              </a:rPr>
              <a:t> Diagram</a:t>
            </a:r>
            <a:endParaRPr>
              <a:solidFill>
                <a:srgbClr val="1C9FF9"/>
              </a:solidFill>
            </a:endParaRPr>
          </a:p>
        </p:txBody>
      </p:sp>
      <p:sp>
        <p:nvSpPr>
          <p:cNvPr id="1477" name="Google Shape;1477;p34"/>
          <p:cNvSpPr txBox="1"/>
          <p:nvPr/>
        </p:nvSpPr>
        <p:spPr>
          <a:xfrm>
            <a:off x="147016" y="4781407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/>
              <a:t>5</a:t>
            </a:r>
            <a:endParaRPr/>
          </a:p>
        </p:txBody>
      </p:sp>
      <p:pic>
        <p:nvPicPr>
          <p:cNvPr id="1478" name="Google Shape;14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75" y="797775"/>
            <a:ext cx="7373251" cy="39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34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 txBox="1"/>
          <p:nvPr>
            <p:ph type="title"/>
          </p:nvPr>
        </p:nvSpPr>
        <p:spPr>
          <a:xfrm>
            <a:off x="723750" y="282376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1C9FF9"/>
                </a:solidFill>
              </a:rPr>
              <a:t>Data Flow Diagram</a:t>
            </a:r>
            <a:endParaRPr>
              <a:solidFill>
                <a:srgbClr val="1C9FF9"/>
              </a:solidFill>
            </a:endParaRPr>
          </a:p>
        </p:txBody>
      </p:sp>
      <p:pic>
        <p:nvPicPr>
          <p:cNvPr id="1485" name="Google Shape;14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443" y="855076"/>
            <a:ext cx="6377114" cy="428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35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/>
              <a:t>6</a:t>
            </a:r>
            <a:endParaRPr/>
          </a:p>
        </p:txBody>
      </p:sp>
      <p:sp>
        <p:nvSpPr>
          <p:cNvPr id="1487" name="Google Shape;1487;p35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3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1C9FF9"/>
                </a:solidFill>
              </a:rPr>
              <a:t>Gantt Chart</a:t>
            </a:r>
            <a:endParaRPr>
              <a:solidFill>
                <a:srgbClr val="1C9FF9"/>
              </a:solidFill>
            </a:endParaRPr>
          </a:p>
        </p:txBody>
      </p:sp>
      <p:grpSp>
        <p:nvGrpSpPr>
          <p:cNvPr id="1493" name="Google Shape;1493;p36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494" name="Google Shape;1494;p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7" name="Google Shape;14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259" y="827021"/>
            <a:ext cx="8034977" cy="431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36"/>
          <p:cNvSpPr txBox="1"/>
          <p:nvPr/>
        </p:nvSpPr>
        <p:spPr>
          <a:xfrm>
            <a:off x="201687" y="4671379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/>
              <a:t>7</a:t>
            </a:r>
            <a:endParaRPr/>
          </a:p>
        </p:txBody>
      </p:sp>
      <p:sp>
        <p:nvSpPr>
          <p:cNvPr id="1499" name="Google Shape;1499;p36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37"/>
          <p:cNvSpPr txBox="1"/>
          <p:nvPr>
            <p:ph type="title"/>
          </p:nvPr>
        </p:nvSpPr>
        <p:spPr>
          <a:xfrm>
            <a:off x="566050" y="99428"/>
            <a:ext cx="786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Project Overview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505" name="Google Shape;1505;p37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506" name="Google Shape;1506;p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9" name="Google Shape;1509;p37"/>
          <p:cNvSpPr txBox="1"/>
          <p:nvPr/>
        </p:nvSpPr>
        <p:spPr>
          <a:xfrm>
            <a:off x="201687" y="4671379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/>
              <a:t>8</a:t>
            </a:r>
            <a:endParaRPr/>
          </a:p>
        </p:txBody>
      </p:sp>
      <p:pic>
        <p:nvPicPr>
          <p:cNvPr id="1510" name="Google Shape;15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400" y="672125"/>
            <a:ext cx="5280273" cy="387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37"/>
          <p:cNvSpPr txBox="1"/>
          <p:nvPr/>
        </p:nvSpPr>
        <p:spPr>
          <a:xfrm>
            <a:off x="3912375" y="4544175"/>
            <a:ext cx="21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Hero Section</a:t>
            </a:r>
            <a:endParaRPr/>
          </a:p>
        </p:txBody>
      </p:sp>
      <p:sp>
        <p:nvSpPr>
          <p:cNvPr id="1512" name="Google Shape;1512;p37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38"/>
          <p:cNvSpPr txBox="1"/>
          <p:nvPr>
            <p:ph type="title"/>
          </p:nvPr>
        </p:nvSpPr>
        <p:spPr>
          <a:xfrm>
            <a:off x="201687" y="318303"/>
            <a:ext cx="7868887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User Registration/ Login 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518" name="Google Shape;1518;p38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519" name="Google Shape;1519;p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2" name="Google Shape;1522;p38"/>
          <p:cNvSpPr txBox="1"/>
          <p:nvPr/>
        </p:nvSpPr>
        <p:spPr>
          <a:xfrm>
            <a:off x="201687" y="4671379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/>
              <a:t>9</a:t>
            </a:r>
            <a:endParaRPr/>
          </a:p>
        </p:txBody>
      </p:sp>
      <p:pic>
        <p:nvPicPr>
          <p:cNvPr id="1523" name="Google Shape;15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25" y="1120075"/>
            <a:ext cx="2790900" cy="365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600" y="1167575"/>
            <a:ext cx="2790900" cy="36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38"/>
          <p:cNvSpPr txBox="1"/>
          <p:nvPr/>
        </p:nvSpPr>
        <p:spPr>
          <a:xfrm>
            <a:off x="2257125" y="4625175"/>
            <a:ext cx="5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SignUp                                                User Login</a:t>
            </a:r>
            <a:endParaRPr/>
          </a:p>
        </p:txBody>
      </p:sp>
      <p:sp>
        <p:nvSpPr>
          <p:cNvPr id="1526" name="Google Shape;1526;p38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1"/>
          <p:cNvSpPr txBox="1"/>
          <p:nvPr>
            <p:ph type="title"/>
          </p:nvPr>
        </p:nvSpPr>
        <p:spPr>
          <a:xfrm>
            <a:off x="1371601" y="338328"/>
            <a:ext cx="5454502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Agile Project Management Software</a:t>
            </a:r>
            <a:endParaRPr/>
          </a:p>
        </p:txBody>
      </p:sp>
      <p:sp>
        <p:nvSpPr>
          <p:cNvPr id="1099" name="Google Shape;1099;p21"/>
          <p:cNvSpPr txBox="1"/>
          <p:nvPr/>
        </p:nvSpPr>
        <p:spPr>
          <a:xfrm>
            <a:off x="918096" y="1823482"/>
            <a:ext cx="4263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1C9FF9"/>
                </a:solidFill>
                <a:latin typeface="Fjalla One"/>
                <a:ea typeface="Fjalla One"/>
                <a:cs typeface="Fjalla One"/>
                <a:sym typeface="Fjalla One"/>
              </a:rPr>
              <a:t>Presented By :                                      </a:t>
            </a:r>
            <a:endParaRPr sz="1600">
              <a:solidFill>
                <a:srgbClr val="1C9FF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1. Md. Samim Sarkar (193015060)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2. Sakhawat Hossain (193015069)</a:t>
            </a:r>
            <a:endParaRPr sz="1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3. </a:t>
            </a:r>
            <a:r>
              <a:rPr lang="en-US" sz="1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Kazi Abrar Ahmed (193015056)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100" name="Google Shape;1100;p21"/>
          <p:cNvSpPr txBox="1"/>
          <p:nvPr/>
        </p:nvSpPr>
        <p:spPr>
          <a:xfrm>
            <a:off x="5831194" y="2055820"/>
            <a:ext cx="31353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1C9FF9"/>
                </a:solidFill>
                <a:latin typeface="Fjalla One"/>
                <a:ea typeface="Fjalla One"/>
                <a:cs typeface="Fjalla One"/>
                <a:sym typeface="Fjalla One"/>
              </a:rPr>
              <a:t>Supervised By :</a:t>
            </a:r>
            <a:endParaRPr sz="1600">
              <a:solidFill>
                <a:srgbClr val="1C9FF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Mr. Palash Roy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Lecturer , Dept of CSE.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Green University of Bangladesh</a:t>
            </a:r>
            <a:endParaRPr/>
          </a:p>
        </p:txBody>
      </p:sp>
      <p:sp>
        <p:nvSpPr>
          <p:cNvPr id="1101" name="Google Shape;1101;p21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102" name="Google Shape;1102;p21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/>
          <p:nvPr>
            <p:ph type="title"/>
          </p:nvPr>
        </p:nvSpPr>
        <p:spPr>
          <a:xfrm>
            <a:off x="201687" y="256889"/>
            <a:ext cx="7868887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Workspace Creation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532" name="Google Shape;1532;p39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533" name="Google Shape;1533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6" name="Google Shape;1536;p39"/>
          <p:cNvSpPr txBox="1"/>
          <p:nvPr/>
        </p:nvSpPr>
        <p:spPr>
          <a:xfrm>
            <a:off x="201687" y="4671379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</a:t>
            </a:r>
            <a:endParaRPr/>
          </a:p>
        </p:txBody>
      </p:sp>
      <p:pic>
        <p:nvPicPr>
          <p:cNvPr id="1537" name="Google Shape;15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238" y="861800"/>
            <a:ext cx="7387524" cy="37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39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0"/>
          <p:cNvSpPr txBox="1"/>
          <p:nvPr>
            <p:ph type="title"/>
          </p:nvPr>
        </p:nvSpPr>
        <p:spPr>
          <a:xfrm>
            <a:off x="201687" y="256889"/>
            <a:ext cx="786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Project Creation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544" name="Google Shape;1544;p40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545" name="Google Shape;1545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8" name="Google Shape;1548;p40"/>
          <p:cNvSpPr txBox="1"/>
          <p:nvPr/>
        </p:nvSpPr>
        <p:spPr>
          <a:xfrm>
            <a:off x="201687" y="4671379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</a:t>
            </a:r>
            <a:endParaRPr/>
          </a:p>
        </p:txBody>
      </p:sp>
      <p:pic>
        <p:nvPicPr>
          <p:cNvPr id="1549" name="Google Shape;15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12" y="887650"/>
            <a:ext cx="7658025" cy="378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40"/>
          <p:cNvSpPr txBox="1"/>
          <p:nvPr/>
        </p:nvSpPr>
        <p:spPr>
          <a:xfrm>
            <a:off x="3444300" y="4726100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Creation</a:t>
            </a:r>
            <a:endParaRPr/>
          </a:p>
        </p:txBody>
      </p:sp>
      <p:sp>
        <p:nvSpPr>
          <p:cNvPr id="1551" name="Google Shape;1551;p40"/>
          <p:cNvSpPr txBox="1"/>
          <p:nvPr/>
        </p:nvSpPr>
        <p:spPr>
          <a:xfrm>
            <a:off x="7856830" y="4726092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41"/>
          <p:cNvSpPr txBox="1"/>
          <p:nvPr>
            <p:ph type="title"/>
          </p:nvPr>
        </p:nvSpPr>
        <p:spPr>
          <a:xfrm>
            <a:off x="447937" y="210689"/>
            <a:ext cx="786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Dashboard View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557" name="Google Shape;1557;p4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558" name="Google Shape;1558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1" name="Google Shape;1561;p41"/>
          <p:cNvSpPr txBox="1"/>
          <p:nvPr/>
        </p:nvSpPr>
        <p:spPr>
          <a:xfrm>
            <a:off x="201687" y="4671379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</a:t>
            </a:r>
            <a:endParaRPr/>
          </a:p>
        </p:txBody>
      </p:sp>
      <p:sp>
        <p:nvSpPr>
          <p:cNvPr id="1562" name="Google Shape;1562;p41"/>
          <p:cNvSpPr txBox="1"/>
          <p:nvPr/>
        </p:nvSpPr>
        <p:spPr>
          <a:xfrm>
            <a:off x="3254725" y="4726100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 View</a:t>
            </a:r>
            <a:endParaRPr/>
          </a:p>
        </p:txBody>
      </p:sp>
      <p:pic>
        <p:nvPicPr>
          <p:cNvPr id="1563" name="Google Shape;15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12" y="870175"/>
            <a:ext cx="7794576" cy="37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41"/>
          <p:cNvSpPr txBox="1"/>
          <p:nvPr/>
        </p:nvSpPr>
        <p:spPr>
          <a:xfrm>
            <a:off x="7911530" y="4835692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42"/>
          <p:cNvSpPr txBox="1"/>
          <p:nvPr>
            <p:ph type="title"/>
          </p:nvPr>
        </p:nvSpPr>
        <p:spPr>
          <a:xfrm>
            <a:off x="201687" y="256889"/>
            <a:ext cx="786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Task List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570" name="Google Shape;1570;p42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571" name="Google Shape;1571;p4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4" name="Google Shape;1574;p42"/>
          <p:cNvSpPr txBox="1"/>
          <p:nvPr/>
        </p:nvSpPr>
        <p:spPr>
          <a:xfrm>
            <a:off x="201687" y="4671379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</a:t>
            </a:r>
            <a:endParaRPr/>
          </a:p>
        </p:txBody>
      </p:sp>
      <p:pic>
        <p:nvPicPr>
          <p:cNvPr id="1575" name="Google Shape;15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50" y="901556"/>
            <a:ext cx="7868899" cy="3651657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42"/>
          <p:cNvSpPr txBox="1"/>
          <p:nvPr/>
        </p:nvSpPr>
        <p:spPr>
          <a:xfrm>
            <a:off x="3333500" y="4625163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List</a:t>
            </a:r>
            <a:endParaRPr/>
          </a:p>
        </p:txBody>
      </p:sp>
      <p:sp>
        <p:nvSpPr>
          <p:cNvPr id="1577" name="Google Shape;1577;p42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43"/>
          <p:cNvSpPr txBox="1"/>
          <p:nvPr>
            <p:ph type="title"/>
          </p:nvPr>
        </p:nvSpPr>
        <p:spPr>
          <a:xfrm>
            <a:off x="298187" y="256889"/>
            <a:ext cx="786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Task Creation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583" name="Google Shape;1583;p43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584" name="Google Shape;1584;p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7" name="Google Shape;1587;p43"/>
          <p:cNvSpPr txBox="1"/>
          <p:nvPr/>
        </p:nvSpPr>
        <p:spPr>
          <a:xfrm>
            <a:off x="201687" y="4671379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</a:t>
            </a:r>
            <a:endParaRPr/>
          </a:p>
        </p:txBody>
      </p:sp>
      <p:sp>
        <p:nvSpPr>
          <p:cNvPr id="1588" name="Google Shape;1588;p43"/>
          <p:cNvSpPr txBox="1"/>
          <p:nvPr/>
        </p:nvSpPr>
        <p:spPr>
          <a:xfrm>
            <a:off x="3278775" y="4625163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Creation</a:t>
            </a:r>
            <a:endParaRPr/>
          </a:p>
        </p:txBody>
      </p:sp>
      <p:pic>
        <p:nvPicPr>
          <p:cNvPr id="1589" name="Google Shape;15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25" y="829600"/>
            <a:ext cx="7436349" cy="367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43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44"/>
          <p:cNvSpPr txBox="1"/>
          <p:nvPr>
            <p:ph type="title"/>
          </p:nvPr>
        </p:nvSpPr>
        <p:spPr>
          <a:xfrm>
            <a:off x="201687" y="256889"/>
            <a:ext cx="786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Task Details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596" name="Google Shape;1596;p44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597" name="Google Shape;1597;p4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0" name="Google Shape;1600;p44"/>
          <p:cNvSpPr txBox="1"/>
          <p:nvPr/>
        </p:nvSpPr>
        <p:spPr>
          <a:xfrm>
            <a:off x="201687" y="4671379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</a:t>
            </a:r>
            <a:endParaRPr/>
          </a:p>
        </p:txBody>
      </p:sp>
      <p:sp>
        <p:nvSpPr>
          <p:cNvPr id="1601" name="Google Shape;1601;p44"/>
          <p:cNvSpPr txBox="1"/>
          <p:nvPr/>
        </p:nvSpPr>
        <p:spPr>
          <a:xfrm>
            <a:off x="3333500" y="4625163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Details</a:t>
            </a:r>
            <a:endParaRPr/>
          </a:p>
        </p:txBody>
      </p:sp>
      <p:pic>
        <p:nvPicPr>
          <p:cNvPr id="1602" name="Google Shape;16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00" y="829600"/>
            <a:ext cx="7325640" cy="36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44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5"/>
          <p:cNvSpPr txBox="1"/>
          <p:nvPr>
            <p:ph type="title"/>
          </p:nvPr>
        </p:nvSpPr>
        <p:spPr>
          <a:xfrm>
            <a:off x="201687" y="256889"/>
            <a:ext cx="786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Kanban Board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609" name="Google Shape;1609;p45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610" name="Google Shape;1610;p4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3" name="Google Shape;1613;p45"/>
          <p:cNvSpPr txBox="1"/>
          <p:nvPr/>
        </p:nvSpPr>
        <p:spPr>
          <a:xfrm>
            <a:off x="201687" y="4671379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</a:t>
            </a:r>
            <a:endParaRPr/>
          </a:p>
        </p:txBody>
      </p:sp>
      <p:pic>
        <p:nvPicPr>
          <p:cNvPr id="1614" name="Google Shape;16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50" y="786425"/>
            <a:ext cx="7694294" cy="357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45"/>
          <p:cNvSpPr txBox="1"/>
          <p:nvPr/>
        </p:nvSpPr>
        <p:spPr>
          <a:xfrm>
            <a:off x="1461325" y="4421638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To-Do</a:t>
            </a:r>
            <a:endParaRPr/>
          </a:p>
        </p:txBody>
      </p:sp>
      <p:sp>
        <p:nvSpPr>
          <p:cNvPr id="1616" name="Google Shape;1616;p45"/>
          <p:cNvSpPr txBox="1"/>
          <p:nvPr/>
        </p:nvSpPr>
        <p:spPr>
          <a:xfrm>
            <a:off x="3130788" y="4421638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In-Progress</a:t>
            </a:r>
            <a:endParaRPr/>
          </a:p>
        </p:txBody>
      </p:sp>
      <p:sp>
        <p:nvSpPr>
          <p:cNvPr id="1617" name="Google Shape;1617;p45"/>
          <p:cNvSpPr txBox="1"/>
          <p:nvPr/>
        </p:nvSpPr>
        <p:spPr>
          <a:xfrm>
            <a:off x="5062925" y="4421638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Done</a:t>
            </a:r>
            <a:endParaRPr/>
          </a:p>
        </p:txBody>
      </p:sp>
      <p:sp>
        <p:nvSpPr>
          <p:cNvPr id="1618" name="Google Shape;1618;p45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6"/>
          <p:cNvSpPr txBox="1"/>
          <p:nvPr>
            <p:ph type="title"/>
          </p:nvPr>
        </p:nvSpPr>
        <p:spPr>
          <a:xfrm>
            <a:off x="379512" y="256889"/>
            <a:ext cx="786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>
                <a:solidFill>
                  <a:srgbClr val="1C9FF9"/>
                </a:solidFill>
              </a:rPr>
              <a:t>Project RoadMap View</a:t>
            </a:r>
            <a:endParaRPr sz="2600">
              <a:solidFill>
                <a:srgbClr val="1C9FF9"/>
              </a:solidFill>
            </a:endParaRPr>
          </a:p>
        </p:txBody>
      </p:sp>
      <p:grpSp>
        <p:nvGrpSpPr>
          <p:cNvPr id="1624" name="Google Shape;1624;p46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1625" name="Google Shape;1625;p4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8" name="Google Shape;1628;p46"/>
          <p:cNvSpPr txBox="1"/>
          <p:nvPr/>
        </p:nvSpPr>
        <p:spPr>
          <a:xfrm>
            <a:off x="201687" y="4671379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</a:t>
            </a:r>
            <a:endParaRPr/>
          </a:p>
        </p:txBody>
      </p:sp>
      <p:sp>
        <p:nvSpPr>
          <p:cNvPr id="1629" name="Google Shape;1629;p46"/>
          <p:cNvSpPr txBox="1"/>
          <p:nvPr/>
        </p:nvSpPr>
        <p:spPr>
          <a:xfrm>
            <a:off x="3333500" y="4625163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Roadmap View</a:t>
            </a:r>
            <a:endParaRPr/>
          </a:p>
        </p:txBody>
      </p:sp>
      <p:pic>
        <p:nvPicPr>
          <p:cNvPr id="1630" name="Google Shape;16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00" y="932950"/>
            <a:ext cx="7733602" cy="358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46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7"/>
          <p:cNvSpPr txBox="1"/>
          <p:nvPr>
            <p:ph type="title"/>
          </p:nvPr>
        </p:nvSpPr>
        <p:spPr>
          <a:xfrm>
            <a:off x="2988926" y="262167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1C9FF9"/>
                </a:solidFill>
              </a:rPr>
              <a:t>Test Case </a:t>
            </a:r>
            <a:endParaRPr>
              <a:solidFill>
                <a:srgbClr val="1C9FF9"/>
              </a:solidFill>
            </a:endParaRPr>
          </a:p>
        </p:txBody>
      </p:sp>
      <p:sp>
        <p:nvSpPr>
          <p:cNvPr id="1637" name="Google Shape;1637;p47"/>
          <p:cNvSpPr txBox="1"/>
          <p:nvPr/>
        </p:nvSpPr>
        <p:spPr>
          <a:xfrm>
            <a:off x="1565336" y="924759"/>
            <a:ext cx="66081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AutoNum type="arabicPeriod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Account Registration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AutoNum type="arabicPeriod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Account Login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AutoNum type="arabicPeriod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a new Workspace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AutoNum type="arabicPeriod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a new Project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AutoNum type="arabicPeriod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Previous dates are Disabled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AutoNum type="arabicPeriod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Stages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AutoNum type="arabicPeriod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Invalid Column Name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AutoNum type="arabicPeriod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Invalid Sprint Name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AutoNum type="arabicPeriod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Sprint dates are Disabled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</a:t>
            </a:r>
            <a:endParaRPr/>
          </a:p>
        </p:txBody>
      </p:sp>
      <p:sp>
        <p:nvSpPr>
          <p:cNvPr id="1639" name="Google Shape;1639;p47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48"/>
          <p:cNvSpPr txBox="1"/>
          <p:nvPr>
            <p:ph type="title"/>
          </p:nvPr>
        </p:nvSpPr>
        <p:spPr>
          <a:xfrm>
            <a:off x="2525000" y="340950"/>
            <a:ext cx="426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1C9FF9"/>
                </a:solidFill>
              </a:rPr>
              <a:t>Some Major </a:t>
            </a:r>
            <a:r>
              <a:rPr lang="en-US">
                <a:solidFill>
                  <a:srgbClr val="1C9FF9"/>
                </a:solidFill>
              </a:rPr>
              <a:t>Test Case </a:t>
            </a:r>
            <a:endParaRPr>
              <a:solidFill>
                <a:srgbClr val="1C9FF9"/>
              </a:solidFill>
            </a:endParaRPr>
          </a:p>
        </p:txBody>
      </p:sp>
      <p:sp>
        <p:nvSpPr>
          <p:cNvPr id="1645" name="Google Shape;1645;p48"/>
          <p:cNvSpPr txBox="1"/>
          <p:nvPr/>
        </p:nvSpPr>
        <p:spPr>
          <a:xfrm>
            <a:off x="147016" y="4781407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29</a:t>
            </a:r>
            <a:endParaRPr/>
          </a:p>
        </p:txBody>
      </p:sp>
      <p:pic>
        <p:nvPicPr>
          <p:cNvPr id="1646" name="Google Shape;16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75" y="990575"/>
            <a:ext cx="4621775" cy="11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438" y="1025575"/>
            <a:ext cx="2962800" cy="104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325" y="2669425"/>
            <a:ext cx="4260075" cy="12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5900" y="2669425"/>
            <a:ext cx="3081625" cy="12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48"/>
          <p:cNvSpPr txBox="1"/>
          <p:nvPr/>
        </p:nvSpPr>
        <p:spPr>
          <a:xfrm>
            <a:off x="1474575" y="2180275"/>
            <a:ext cx="23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</a:t>
            </a:r>
            <a:r>
              <a:rPr b="1"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Registration</a:t>
            </a:r>
            <a:endParaRPr sz="1200"/>
          </a:p>
        </p:txBody>
      </p:sp>
      <p:sp>
        <p:nvSpPr>
          <p:cNvPr id="1651" name="Google Shape;1651;p48"/>
          <p:cNvSpPr txBox="1"/>
          <p:nvPr/>
        </p:nvSpPr>
        <p:spPr>
          <a:xfrm>
            <a:off x="6132100" y="2121950"/>
            <a:ext cx="11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 </a:t>
            </a:r>
            <a:r>
              <a:rPr b="1"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Login</a:t>
            </a:r>
            <a:endParaRPr sz="1200"/>
          </a:p>
        </p:txBody>
      </p:sp>
      <p:sp>
        <p:nvSpPr>
          <p:cNvPr id="1652" name="Google Shape;1652;p48"/>
          <p:cNvSpPr txBox="1"/>
          <p:nvPr/>
        </p:nvSpPr>
        <p:spPr>
          <a:xfrm>
            <a:off x="1271300" y="3992400"/>
            <a:ext cx="23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Workspace Creation</a:t>
            </a:r>
            <a:endParaRPr sz="1200"/>
          </a:p>
        </p:txBody>
      </p:sp>
      <p:sp>
        <p:nvSpPr>
          <p:cNvPr id="1653" name="Google Shape;1653;p48"/>
          <p:cNvSpPr txBox="1"/>
          <p:nvPr/>
        </p:nvSpPr>
        <p:spPr>
          <a:xfrm>
            <a:off x="5560900" y="4066025"/>
            <a:ext cx="23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Project </a:t>
            </a:r>
            <a:r>
              <a:rPr b="1"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Creation</a:t>
            </a:r>
            <a:endParaRPr sz="1200"/>
          </a:p>
        </p:txBody>
      </p:sp>
      <p:sp>
        <p:nvSpPr>
          <p:cNvPr id="1654" name="Google Shape;1654;p48"/>
          <p:cNvSpPr/>
          <p:nvPr/>
        </p:nvSpPr>
        <p:spPr>
          <a:xfrm>
            <a:off x="4801500" y="3324125"/>
            <a:ext cx="355800" cy="21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655" name="Google Shape;1655;p48"/>
          <p:cNvSpPr/>
          <p:nvPr/>
        </p:nvSpPr>
        <p:spPr>
          <a:xfrm>
            <a:off x="5078350" y="1534025"/>
            <a:ext cx="355800" cy="21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656" name="Google Shape;1656;p48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22"/>
          <p:cNvGrpSpPr/>
          <p:nvPr/>
        </p:nvGrpSpPr>
        <p:grpSpPr>
          <a:xfrm>
            <a:off x="287111" y="1127252"/>
            <a:ext cx="5122377" cy="3474974"/>
            <a:chOff x="862950" y="825025"/>
            <a:chExt cx="5862650" cy="4111175"/>
          </a:xfrm>
        </p:grpSpPr>
        <p:sp>
          <p:nvSpPr>
            <p:cNvPr id="1108" name="Google Shape;1108;p22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934125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2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2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2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2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2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2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2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2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2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2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2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2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2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2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2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2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2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2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2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2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2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2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2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2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2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2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2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2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2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2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2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2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2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2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2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2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2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2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2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2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2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2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2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2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2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2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2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2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2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2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2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2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2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2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2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2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2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2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2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2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2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2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2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2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2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2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2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2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2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2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2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2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2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2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2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2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2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2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2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2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2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2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2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2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2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2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2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2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22"/>
          <p:cNvSpPr txBox="1"/>
          <p:nvPr>
            <p:ph type="title"/>
          </p:nvPr>
        </p:nvSpPr>
        <p:spPr>
          <a:xfrm>
            <a:off x="5884624" y="19246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18" name="Google Shape;1318;p22"/>
          <p:cNvSpPr txBox="1"/>
          <p:nvPr>
            <p:ph idx="1" type="subTitle"/>
          </p:nvPr>
        </p:nvSpPr>
        <p:spPr>
          <a:xfrm>
            <a:off x="5884628" y="768481"/>
            <a:ext cx="3270000" cy="3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Introduction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Objectives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Motivation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Related works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Project Feature &amp; </a:t>
            </a:r>
            <a:r>
              <a:rPr lang="en-US" sz="1600">
                <a:solidFill>
                  <a:srgbClr val="1C9FF9"/>
                </a:solidFill>
              </a:rPr>
              <a:t>Requirements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Char char="▪"/>
            </a:pPr>
            <a:r>
              <a:rPr lang="en-US" sz="1600">
                <a:solidFill>
                  <a:srgbClr val="1C9FF9"/>
                </a:solidFill>
              </a:rPr>
              <a:t>Tools and Technique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Use Case, DFD, Gantt Chart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ER Diagram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Project Overview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Char char="▪"/>
            </a:pPr>
            <a:r>
              <a:rPr lang="en-US" sz="1600">
                <a:solidFill>
                  <a:srgbClr val="1C9FF9"/>
                </a:solidFill>
              </a:rPr>
              <a:t>Conclusion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Test Case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Char char="▪"/>
            </a:pPr>
            <a:r>
              <a:rPr lang="en-US" sz="1600">
                <a:solidFill>
                  <a:srgbClr val="1C9FF9"/>
                </a:solidFill>
              </a:rPr>
              <a:t>Future Work</a:t>
            </a:r>
            <a:endParaRPr sz="1600">
              <a:solidFill>
                <a:srgbClr val="1C9FF9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9FF9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C9FF9"/>
                </a:solidFill>
              </a:rPr>
              <a:t>References</a:t>
            </a:r>
            <a:endParaRPr sz="1600">
              <a:solidFill>
                <a:srgbClr val="1C9FF9"/>
              </a:solidFill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sz="1600"/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sz="1600"/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sz="1600"/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sz="1600"/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sz="1600"/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319" name="Google Shape;1319;p22"/>
          <p:cNvSpPr txBox="1"/>
          <p:nvPr>
            <p:ph idx="9" type="title"/>
          </p:nvPr>
        </p:nvSpPr>
        <p:spPr>
          <a:xfrm>
            <a:off x="834717" y="54127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320" name="Google Shape;1320;p22"/>
          <p:cNvSpPr txBox="1"/>
          <p:nvPr>
            <p:ph idx="13" type="title"/>
          </p:nvPr>
        </p:nvSpPr>
        <p:spPr>
          <a:xfrm>
            <a:off x="834717" y="149216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321" name="Google Shape;1321;p22"/>
          <p:cNvSpPr txBox="1"/>
          <p:nvPr>
            <p:ph idx="14" type="title"/>
          </p:nvPr>
        </p:nvSpPr>
        <p:spPr>
          <a:xfrm>
            <a:off x="896625" y="2357441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322" name="Google Shape;1322;p22"/>
          <p:cNvSpPr txBox="1"/>
          <p:nvPr>
            <p:ph idx="15" type="title"/>
          </p:nvPr>
        </p:nvSpPr>
        <p:spPr>
          <a:xfrm>
            <a:off x="930135" y="4224567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1323" name="Google Shape;1323;p22"/>
          <p:cNvSpPr txBox="1"/>
          <p:nvPr/>
        </p:nvSpPr>
        <p:spPr>
          <a:xfrm>
            <a:off x="901863" y="331919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/>
          </a:p>
        </p:txBody>
      </p:sp>
      <p:sp>
        <p:nvSpPr>
          <p:cNvPr id="1324" name="Google Shape;1324;p22"/>
          <p:cNvSpPr txBox="1"/>
          <p:nvPr/>
        </p:nvSpPr>
        <p:spPr>
          <a:xfrm>
            <a:off x="1647696" y="326024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325" name="Google Shape;1325;p22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326" name="Google Shape;1326;p22"/>
          <p:cNvSpPr txBox="1"/>
          <p:nvPr/>
        </p:nvSpPr>
        <p:spPr>
          <a:xfrm>
            <a:off x="3440308" y="145218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327" name="Google Shape;1327;p22"/>
          <p:cNvSpPr txBox="1"/>
          <p:nvPr/>
        </p:nvSpPr>
        <p:spPr>
          <a:xfrm>
            <a:off x="3472257" y="427759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328" name="Google Shape;1328;p22"/>
          <p:cNvSpPr txBox="1"/>
          <p:nvPr/>
        </p:nvSpPr>
        <p:spPr>
          <a:xfrm>
            <a:off x="3423797" y="335677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329" name="Google Shape;1329;p22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9"/>
          <p:cNvSpPr txBox="1"/>
          <p:nvPr>
            <p:ph type="title"/>
          </p:nvPr>
        </p:nvSpPr>
        <p:spPr>
          <a:xfrm>
            <a:off x="2920551" y="604142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Conclusion</a:t>
            </a:r>
            <a:br>
              <a:rPr lang="en-US"/>
            </a:br>
            <a:endParaRPr/>
          </a:p>
        </p:txBody>
      </p:sp>
      <p:sp>
        <p:nvSpPr>
          <p:cNvPr id="1662" name="Google Shape;1662;p49"/>
          <p:cNvSpPr txBox="1"/>
          <p:nvPr/>
        </p:nvSpPr>
        <p:spPr>
          <a:xfrm>
            <a:off x="1409186" y="1534297"/>
            <a:ext cx="6608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conclusion, this project aims to provide a user-friendly and efficient platform for project management by minimizing manual tasks. And we believe this project has a lot of scope to make a significant difference in how teams collaborate and manage their projects, and we look forward to its successful implementation and adoption by organizations.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63" name="Google Shape;1663;p49"/>
          <p:cNvSpPr txBox="1"/>
          <p:nvPr/>
        </p:nvSpPr>
        <p:spPr>
          <a:xfrm>
            <a:off x="147016" y="4781407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</a:t>
            </a:r>
            <a:endParaRPr/>
          </a:p>
        </p:txBody>
      </p:sp>
      <p:sp>
        <p:nvSpPr>
          <p:cNvPr id="1664" name="Google Shape;1664;p49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50"/>
          <p:cNvSpPr txBox="1"/>
          <p:nvPr>
            <p:ph type="title"/>
          </p:nvPr>
        </p:nvSpPr>
        <p:spPr>
          <a:xfrm>
            <a:off x="2920551" y="604142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1C9FF9"/>
                </a:solidFill>
              </a:rPr>
              <a:t>Future Works</a:t>
            </a:r>
            <a:endParaRPr>
              <a:solidFill>
                <a:srgbClr val="1C9FF9"/>
              </a:solidFill>
            </a:endParaRPr>
          </a:p>
        </p:txBody>
      </p:sp>
      <p:sp>
        <p:nvSpPr>
          <p:cNvPr id="1670" name="Google Shape;1670;p50"/>
          <p:cNvSpPr txBox="1"/>
          <p:nvPr/>
        </p:nvSpPr>
        <p:spPr>
          <a:xfrm>
            <a:off x="324875" y="1262225"/>
            <a:ext cx="7838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Barlow Semi Condensed"/>
              <a:buChar char="●"/>
            </a:pPr>
            <a:r>
              <a:rPr lang="en-US" sz="1800">
                <a:solidFill>
                  <a:srgbClr val="202124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we envision expanding the capabilities of this project management software with integrations to other tools, advanced reporting and analytics features, and a mobile app for on-the-go project management.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Barlow Semi Condensed"/>
              <a:buChar char="●"/>
            </a:pPr>
            <a:r>
              <a:rPr lang="en-US" sz="1800">
                <a:solidFill>
                  <a:srgbClr val="202124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These enhancements would further improve collaboration and efficiency for teams while delivering more comprehensive insights into project performance.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71" name="Google Shape;1671;p50"/>
          <p:cNvSpPr txBox="1"/>
          <p:nvPr/>
        </p:nvSpPr>
        <p:spPr>
          <a:xfrm>
            <a:off x="147016" y="4781407"/>
            <a:ext cx="38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31</a:t>
            </a:r>
            <a:endParaRPr/>
          </a:p>
        </p:txBody>
      </p:sp>
      <p:sp>
        <p:nvSpPr>
          <p:cNvPr id="1672" name="Google Shape;1672;p50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51"/>
          <p:cNvSpPr txBox="1"/>
          <p:nvPr>
            <p:ph type="title"/>
          </p:nvPr>
        </p:nvSpPr>
        <p:spPr>
          <a:xfrm>
            <a:off x="2895446" y="111413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References</a:t>
            </a:r>
            <a:br>
              <a:rPr lang="en-US"/>
            </a:br>
            <a:endParaRPr/>
          </a:p>
        </p:txBody>
      </p:sp>
      <p:sp>
        <p:nvSpPr>
          <p:cNvPr id="1678" name="Google Shape;1678;p51"/>
          <p:cNvSpPr txBox="1"/>
          <p:nvPr/>
        </p:nvSpPr>
        <p:spPr>
          <a:xfrm>
            <a:off x="530450" y="516825"/>
            <a:ext cx="8356500" cy="4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41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i="0" sz="1600" u="sng" cap="none" strike="noStrike">
              <a:solidFill>
                <a:schemeClr val="hlink"/>
              </a:solidFill>
              <a:latin typeface="Barlow Semi Condensed"/>
              <a:ea typeface="Barlow Semi Condensed"/>
              <a:cs typeface="Barlow Semi Condensed"/>
              <a:sym typeface="Barlow Semi Condensed"/>
              <a:hlinkClick r:id="rId3"/>
            </a:endParaRPr>
          </a:p>
          <a:p>
            <a:pPr indent="-29210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rlow Semi Condensed"/>
              <a:buChar char="▪"/>
            </a:pPr>
            <a:r>
              <a:rPr lang="en-US" sz="1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Agile Manifesto. Manifesto for agile software development. 2001. </a:t>
            </a:r>
            <a:endParaRPr sz="15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9210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rlow Semi Condensed"/>
              <a:buChar char="▪"/>
            </a:pPr>
            <a:r>
              <a:rPr lang="en-US" sz="1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Robert Cecil Martin. Agile software development: principles, patterns, and practices. Prentice </a:t>
            </a:r>
            <a:endParaRPr sz="15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 Hall PTR, 2003. </a:t>
            </a:r>
            <a:endParaRPr sz="15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9210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rlow Semi Condensed"/>
              <a:buChar char="▪"/>
            </a:pPr>
            <a:r>
              <a:rPr lang="en-US" sz="1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Adnane Belout and Clothilde Gauvreau. Factors influencing project success: the impact of human resource management. International journal of project management, 22(1):1–11, 2004.  </a:t>
            </a:r>
            <a:endParaRPr sz="15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940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Semi Condensed"/>
              <a:buChar char="▪"/>
            </a:pPr>
            <a:r>
              <a:rPr lang="en-US" sz="1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John Fisher, D Koning, and AP Ludwigsen. Utilizing atlassian jira for large scale software development management. Technical report, Lawrence Livermore National Lab.(LLNL), Livermore, CA (United States), 2013. </a:t>
            </a:r>
            <a:endParaRPr sz="15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9210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rlow Semi Condensed"/>
              <a:buChar char="▪"/>
            </a:pPr>
            <a:r>
              <a:rPr lang="en-US" sz="1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Henrik Kniberg and Mattias Skarin. Kanban and Scrum-making the most of both. Lulu. com, 2010. </a:t>
            </a:r>
            <a:endParaRPr sz="1500"/>
          </a:p>
          <a:p>
            <a:pPr indent="-27940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Semi Condensed"/>
              <a:buChar char="▪"/>
            </a:pPr>
            <a:r>
              <a:rPr lang="en-US" sz="1500"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/>
              </a:rPr>
              <a:t>www.atlassian.com/software/jira</a:t>
            </a:r>
            <a:endParaRPr sz="15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940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Semi Condensed"/>
              <a:buChar char="▪"/>
            </a:pPr>
            <a:r>
              <a:rPr lang="en-US" sz="1500"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5"/>
              </a:rPr>
              <a:t>www.basecamp.com</a:t>
            </a:r>
            <a:endParaRPr sz="15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940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Semi Condensed"/>
              <a:buChar char="▪"/>
            </a:pPr>
            <a:r>
              <a:rPr lang="en-US" sz="1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www.asana.com</a:t>
            </a:r>
            <a:endParaRPr sz="1100"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79" name="Google Shape;1679;p51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32</a:t>
            </a:r>
            <a:endParaRPr/>
          </a:p>
        </p:txBody>
      </p:sp>
      <p:sp>
        <p:nvSpPr>
          <p:cNvPr id="1680" name="Google Shape;1680;p51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52"/>
          <p:cNvSpPr txBox="1"/>
          <p:nvPr>
            <p:ph type="title"/>
          </p:nvPr>
        </p:nvSpPr>
        <p:spPr>
          <a:xfrm>
            <a:off x="725979" y="2214698"/>
            <a:ext cx="3457200" cy="7141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Have any Question?</a:t>
            </a:r>
            <a:endParaRPr/>
          </a:p>
        </p:txBody>
      </p:sp>
      <p:sp>
        <p:nvSpPr>
          <p:cNvPr id="1686" name="Google Shape;1686;p52"/>
          <p:cNvSpPr txBox="1"/>
          <p:nvPr/>
        </p:nvSpPr>
        <p:spPr>
          <a:xfrm>
            <a:off x="147016" y="4835723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53"/>
          <p:cNvSpPr txBox="1"/>
          <p:nvPr>
            <p:ph type="title"/>
          </p:nvPr>
        </p:nvSpPr>
        <p:spPr>
          <a:xfrm>
            <a:off x="2753536" y="1620750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8800"/>
              <a:t>Thanks!</a:t>
            </a:r>
            <a:endParaRPr sz="8800"/>
          </a:p>
        </p:txBody>
      </p:sp>
      <p:sp>
        <p:nvSpPr>
          <p:cNvPr id="1692" name="Google Shape;1692;p53"/>
          <p:cNvSpPr txBox="1"/>
          <p:nvPr/>
        </p:nvSpPr>
        <p:spPr>
          <a:xfrm>
            <a:off x="7843130" y="4689817"/>
            <a:ext cx="10983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  <p:sp>
        <p:nvSpPr>
          <p:cNvPr id="1693" name="Google Shape;1693;p53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3"/>
          <p:cNvSpPr txBox="1"/>
          <p:nvPr>
            <p:ph type="title"/>
          </p:nvPr>
        </p:nvSpPr>
        <p:spPr>
          <a:xfrm>
            <a:off x="1834613" y="278753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335" name="Google Shape;1335;p23"/>
          <p:cNvSpPr txBox="1"/>
          <p:nvPr>
            <p:ph idx="1" type="subTitle"/>
          </p:nvPr>
        </p:nvSpPr>
        <p:spPr>
          <a:xfrm>
            <a:off x="5073522" y="1427978"/>
            <a:ext cx="3591913" cy="2195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Intrack is a cloud-based project management software 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 allows businesses to manage, collaborate, communicate, and organize their tasks and projects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36" name="Google Shape;1336;p23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1337" name="Google Shape;13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997" y="1427978"/>
            <a:ext cx="4115114" cy="2417629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23"/>
          <p:cNvSpPr txBox="1"/>
          <p:nvPr/>
        </p:nvSpPr>
        <p:spPr>
          <a:xfrm>
            <a:off x="6967655" y="4662442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4"/>
          <p:cNvSpPr txBox="1"/>
          <p:nvPr>
            <p:ph type="title"/>
          </p:nvPr>
        </p:nvSpPr>
        <p:spPr>
          <a:xfrm>
            <a:off x="1783050" y="359267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344" name="Google Shape;1344;p24"/>
          <p:cNvSpPr txBox="1"/>
          <p:nvPr/>
        </p:nvSpPr>
        <p:spPr>
          <a:xfrm>
            <a:off x="1727349" y="1369950"/>
            <a:ext cx="6425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 a user-friendly and efficient platform for project management.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Improve collaboration and communication between team members.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Ensure better organization of tasks and deadlines.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▪"/>
            </a:pPr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 analytics to track progress and identify areas for improvement.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45" name="Google Shape;1345;p24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pic>
        <p:nvPicPr>
          <p:cNvPr id="1346" name="Google Shape;13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0" y="2395714"/>
            <a:ext cx="3175000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24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2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353" name="Google Shape;1353;p25"/>
          <p:cNvSpPr txBox="1"/>
          <p:nvPr>
            <p:ph idx="2" type="subTitle"/>
          </p:nvPr>
        </p:nvSpPr>
        <p:spPr>
          <a:xfrm>
            <a:off x="1448921" y="1622831"/>
            <a:ext cx="2247364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Use agile innovation methods outside of tech.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54" name="Google Shape;1354;p25"/>
          <p:cNvSpPr txBox="1"/>
          <p:nvPr>
            <p:ph idx="4" type="subTitle"/>
          </p:nvPr>
        </p:nvSpPr>
        <p:spPr>
          <a:xfrm>
            <a:off x="5165705" y="1622831"/>
            <a:ext cx="2871486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Explore the possibilities of agile in other industries.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55" name="Google Shape;1355;p25"/>
          <p:cNvSpPr txBox="1"/>
          <p:nvPr>
            <p:ph idx="6" type="subTitle"/>
          </p:nvPr>
        </p:nvSpPr>
        <p:spPr>
          <a:xfrm>
            <a:off x="1920507" y="3247022"/>
            <a:ext cx="2651493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Streamline and automate repetitive tasks to increase efficiency and save time.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56" name="Google Shape;1356;p25"/>
          <p:cNvSpPr txBox="1"/>
          <p:nvPr>
            <p:ph idx="8" type="subTitle"/>
          </p:nvPr>
        </p:nvSpPr>
        <p:spPr>
          <a:xfrm>
            <a:off x="5784389" y="3246642"/>
            <a:ext cx="3082562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Provide a centralized hub for communication and project management.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57" name="Google Shape;1357;p25"/>
          <p:cNvSpPr txBox="1"/>
          <p:nvPr/>
        </p:nvSpPr>
        <p:spPr>
          <a:xfrm>
            <a:off x="248925" y="1709501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b="0" i="0" sz="72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740907" y="3359931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b="0" i="0" sz="72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59" name="Google Shape;1359;p25"/>
          <p:cNvSpPr txBox="1"/>
          <p:nvPr/>
        </p:nvSpPr>
        <p:spPr>
          <a:xfrm>
            <a:off x="4572000" y="333609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b="0" i="0" sz="72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60" name="Google Shape;1360;p25"/>
          <p:cNvSpPr txBox="1"/>
          <p:nvPr/>
        </p:nvSpPr>
        <p:spPr>
          <a:xfrm>
            <a:off x="3986105" y="1709501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b="0" i="0" sz="7200" u="none" cap="none" strike="noStrike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61" name="Google Shape;1361;p25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362" name="Google Shape;1362;p25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Google Shape;1367;p26"/>
          <p:cNvGrpSpPr/>
          <p:nvPr/>
        </p:nvGrpSpPr>
        <p:grpSpPr>
          <a:xfrm>
            <a:off x="4484494" y="3893828"/>
            <a:ext cx="175013" cy="27000"/>
            <a:chOff x="5662375" y="212375"/>
            <a:chExt cx="175013" cy="27000"/>
          </a:xfrm>
        </p:grpSpPr>
        <p:sp>
          <p:nvSpPr>
            <p:cNvPr id="1368" name="Google Shape;1368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1" name="Google Shape;1371;p26"/>
          <p:cNvGrpSpPr/>
          <p:nvPr/>
        </p:nvGrpSpPr>
        <p:grpSpPr>
          <a:xfrm>
            <a:off x="6636120" y="4363124"/>
            <a:ext cx="175013" cy="27000"/>
            <a:chOff x="5662375" y="212375"/>
            <a:chExt cx="175013" cy="27000"/>
          </a:xfrm>
        </p:grpSpPr>
        <p:sp>
          <p:nvSpPr>
            <p:cNvPr id="1372" name="Google Shape;1372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5" name="Google Shape;1375;p26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Related works</a:t>
            </a:r>
            <a:endParaRPr/>
          </a:p>
        </p:txBody>
      </p:sp>
      <p:pic>
        <p:nvPicPr>
          <p:cNvPr id="1376" name="Google Shape;13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" y="1222672"/>
            <a:ext cx="5019261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26"/>
          <p:cNvSpPr txBox="1"/>
          <p:nvPr/>
        </p:nvSpPr>
        <p:spPr>
          <a:xfrm>
            <a:off x="5133825" y="1397921"/>
            <a:ext cx="3300615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Jira is a software application used for issue tracking and project management.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Limitations: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It's complicated user interface can make managing tasks difficult.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It's mainly built for engineering and software development teams.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b="0" i="0" sz="12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78" name="Google Shape;1378;p26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1379" name="Google Shape;1379;p26"/>
          <p:cNvSpPr txBox="1"/>
          <p:nvPr/>
        </p:nvSpPr>
        <p:spPr>
          <a:xfrm>
            <a:off x="8050138" y="1187865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6"/>
          <p:cNvSpPr txBox="1"/>
          <p:nvPr/>
        </p:nvSpPr>
        <p:spPr>
          <a:xfrm>
            <a:off x="1237858" y="453462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www.atlassian.com/software/jira</a:t>
            </a:r>
            <a:endParaRPr/>
          </a:p>
        </p:txBody>
      </p:sp>
      <p:sp>
        <p:nvSpPr>
          <p:cNvPr id="1381" name="Google Shape;1381;p26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" name="Google Shape;1386;p27"/>
          <p:cNvGrpSpPr/>
          <p:nvPr/>
        </p:nvGrpSpPr>
        <p:grpSpPr>
          <a:xfrm>
            <a:off x="4484494" y="3893828"/>
            <a:ext cx="175013" cy="27000"/>
            <a:chOff x="5662375" y="212375"/>
            <a:chExt cx="175013" cy="27000"/>
          </a:xfrm>
        </p:grpSpPr>
        <p:sp>
          <p:nvSpPr>
            <p:cNvPr id="1387" name="Google Shape;1387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0" name="Google Shape;1390;p27"/>
          <p:cNvGrpSpPr/>
          <p:nvPr/>
        </p:nvGrpSpPr>
        <p:grpSpPr>
          <a:xfrm>
            <a:off x="7121959" y="4466384"/>
            <a:ext cx="175013" cy="27000"/>
            <a:chOff x="5662375" y="212375"/>
            <a:chExt cx="175013" cy="27000"/>
          </a:xfrm>
        </p:grpSpPr>
        <p:sp>
          <p:nvSpPr>
            <p:cNvPr id="1391" name="Google Shape;1391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4" name="Google Shape;1394;p27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Related works</a:t>
            </a:r>
            <a:endParaRPr/>
          </a:p>
        </p:txBody>
      </p:sp>
      <p:pic>
        <p:nvPicPr>
          <p:cNvPr id="1395" name="Google Shape;13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232853"/>
            <a:ext cx="513853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27"/>
          <p:cNvSpPr txBox="1"/>
          <p:nvPr/>
        </p:nvSpPr>
        <p:spPr>
          <a:xfrm>
            <a:off x="5185536" y="1146739"/>
            <a:ext cx="3634154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Asana is a web-based task management and collaboration software.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Limitations: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Limited features on the free version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 meant for heavy project management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 Very Friendly to New Users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97" name="Google Shape;1397;p27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sp>
        <p:nvSpPr>
          <p:cNvPr id="1398" name="Google Shape;1398;p27"/>
          <p:cNvSpPr txBox="1"/>
          <p:nvPr/>
        </p:nvSpPr>
        <p:spPr>
          <a:xfrm>
            <a:off x="1719072" y="4517489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www.asana.com</a:t>
            </a:r>
            <a:endParaRPr/>
          </a:p>
        </p:txBody>
      </p:sp>
      <p:sp>
        <p:nvSpPr>
          <p:cNvPr id="1399" name="Google Shape;1399;p27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8"/>
          <p:cNvGrpSpPr/>
          <p:nvPr/>
        </p:nvGrpSpPr>
        <p:grpSpPr>
          <a:xfrm>
            <a:off x="4484494" y="3893828"/>
            <a:ext cx="175013" cy="27000"/>
            <a:chOff x="5662375" y="212375"/>
            <a:chExt cx="175013" cy="27000"/>
          </a:xfrm>
        </p:grpSpPr>
        <p:sp>
          <p:nvSpPr>
            <p:cNvPr id="1405" name="Google Shape;1405;p2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28"/>
          <p:cNvGrpSpPr/>
          <p:nvPr/>
        </p:nvGrpSpPr>
        <p:grpSpPr>
          <a:xfrm>
            <a:off x="6739226" y="4317715"/>
            <a:ext cx="175013" cy="27000"/>
            <a:chOff x="5662375" y="212375"/>
            <a:chExt cx="175013" cy="27000"/>
          </a:xfrm>
        </p:grpSpPr>
        <p:sp>
          <p:nvSpPr>
            <p:cNvPr id="1409" name="Google Shape;1409;p2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2" name="Google Shape;1412;p28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Related works</a:t>
            </a:r>
            <a:endParaRPr/>
          </a:p>
        </p:txBody>
      </p:sp>
      <p:pic>
        <p:nvPicPr>
          <p:cNvPr id="1413" name="Google Shape;14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04278"/>
            <a:ext cx="5059016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28"/>
          <p:cNvSpPr txBox="1"/>
          <p:nvPr/>
        </p:nvSpPr>
        <p:spPr>
          <a:xfrm>
            <a:off x="5032014" y="1427010"/>
            <a:ext cx="3616436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Basecamp is a collaborative project management software and daily task tracking application.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Limitations: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 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Extremely limited functionality.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interface can be confusing to deal with.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Can’t customize task statuses.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Limited project tracking feature.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15" name="Google Shape;1415;p28"/>
          <p:cNvSpPr txBox="1"/>
          <p:nvPr/>
        </p:nvSpPr>
        <p:spPr>
          <a:xfrm>
            <a:off x="147016" y="478140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  <p:sp>
        <p:nvSpPr>
          <p:cNvPr id="1416" name="Google Shape;1416;p28"/>
          <p:cNvSpPr txBox="1"/>
          <p:nvPr/>
        </p:nvSpPr>
        <p:spPr>
          <a:xfrm>
            <a:off x="1536633" y="4476937"/>
            <a:ext cx="46120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www.basecamp.com</a:t>
            </a:r>
            <a:endParaRPr/>
          </a:p>
        </p:txBody>
      </p:sp>
      <p:sp>
        <p:nvSpPr>
          <p:cNvPr id="1417" name="Google Shape;1417;p28"/>
          <p:cNvSpPr txBox="1"/>
          <p:nvPr/>
        </p:nvSpPr>
        <p:spPr>
          <a:xfrm>
            <a:off x="7843130" y="4689817"/>
            <a:ext cx="10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25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-2022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